
<file path=[Content_Types].xml><?xml version="1.0" encoding="utf-8"?>
<Types xmlns="http://schemas.openxmlformats.org/package/2006/content-types">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 id="257" r:id="rId8"/>
    <p:sldId id="258" r:id="rId9"/>
    <p:sldId id="259" r:id="rId10"/>
    <p:sldId id="260" r:id="rId11"/>
    <p:sldId id="261" r:id="rId12"/>
    <p:sldId id="262" r:id="rId13"/>
  </p:sldIdLst>
  <p:sldSz cy="10058400" cx="7772400"/>
  <p:notesSz cx="6858000" cy="9144000"/>
  <p:embeddedFontLst>
    <p:embeddedFont>
      <p:font typeface="Google Sans SemiBold"/>
      <p:regular r:id="rId14"/>
      <p:bold r:id="rId15"/>
      <p:italic r:id="rId16"/>
      <p:boldItalic r:id="rId17"/>
    </p:embeddedFont>
    <p:embeddedFont>
      <p:font typeface="Roboto"/>
      <p:regular r:id="rId18"/>
      <p:bold r:id="rId19"/>
      <p:italic r:id="rId20"/>
      <p:boldItalic r:id="rId21"/>
    </p:embeddedFont>
    <p:embeddedFont>
      <p:font typeface="PT Sans Narrow"/>
      <p:regular r:id="rId22"/>
      <p:bold r:id="rId23"/>
    </p:embeddedFont>
    <p:embeddedFont>
      <p:font typeface="Lato"/>
      <p:regular r:id="rId24"/>
      <p:bold r:id="rId25"/>
      <p:italic r:id="rId26"/>
      <p:boldItalic r:id="rId27"/>
    </p:embeddedFont>
    <p:embeddedFont>
      <p:font typeface="Google Sans"/>
      <p:regular r:id="rId28"/>
      <p:bold r:id="rId29"/>
      <p:italic r:id="rId30"/>
      <p:boldItalic r:id="rId31"/>
    </p:embeddedFont>
    <p:embeddedFont>
      <p:font typeface="Work Sans"/>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22" Type="http://schemas.openxmlformats.org/officeDocument/2006/relationships/font" Target="fonts/PTSansNarrow-regular.fntdata"/><Relationship Id="rId21" Type="http://schemas.openxmlformats.org/officeDocument/2006/relationships/font" Target="fonts/Roboto-boldItalic.fntdata"/><Relationship Id="rId24" Type="http://schemas.openxmlformats.org/officeDocument/2006/relationships/font" Target="fonts/Lato-regular.fntdata"/><Relationship Id="rId23" Type="http://schemas.openxmlformats.org/officeDocument/2006/relationships/font" Target="fonts/PTSansNarrow-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Lato-italic.fntdata"/><Relationship Id="rId25" Type="http://schemas.openxmlformats.org/officeDocument/2006/relationships/font" Target="fonts/Lato-bold.fntdata"/><Relationship Id="rId28" Type="http://schemas.openxmlformats.org/officeDocument/2006/relationships/font" Target="fonts/GoogleSans-regular.fntdata"/><Relationship Id="rId27" Type="http://schemas.openxmlformats.org/officeDocument/2006/relationships/font" Target="fonts/Lato-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GoogleSans-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GoogleSans-boldItalic.fntdata"/><Relationship Id="rId30" Type="http://schemas.openxmlformats.org/officeDocument/2006/relationships/font" Target="fonts/GoogleSans-italic.fntdata"/><Relationship Id="rId11" Type="http://schemas.openxmlformats.org/officeDocument/2006/relationships/slide" Target="slides/slide5.xml"/><Relationship Id="rId33" Type="http://schemas.openxmlformats.org/officeDocument/2006/relationships/font" Target="fonts/WorkSans-bold.fntdata"/><Relationship Id="rId10" Type="http://schemas.openxmlformats.org/officeDocument/2006/relationships/slide" Target="slides/slide4.xml"/><Relationship Id="rId32" Type="http://schemas.openxmlformats.org/officeDocument/2006/relationships/font" Target="fonts/WorkSans-regular.fntdata"/><Relationship Id="rId13" Type="http://schemas.openxmlformats.org/officeDocument/2006/relationships/slide" Target="slides/slide7.xml"/><Relationship Id="rId35" Type="http://schemas.openxmlformats.org/officeDocument/2006/relationships/font" Target="fonts/WorkSans-boldItalic.fntdata"/><Relationship Id="rId12" Type="http://schemas.openxmlformats.org/officeDocument/2006/relationships/slide" Target="slides/slide6.xml"/><Relationship Id="rId34" Type="http://schemas.openxmlformats.org/officeDocument/2006/relationships/font" Target="fonts/WorkSans-italic.fntdata"/><Relationship Id="rId15" Type="http://schemas.openxmlformats.org/officeDocument/2006/relationships/font" Target="fonts/GoogleSansSemiBold-bold.fntdata"/><Relationship Id="rId14" Type="http://schemas.openxmlformats.org/officeDocument/2006/relationships/font" Target="fonts/GoogleSansSemiBold-regular.fntdata"/><Relationship Id="rId17" Type="http://schemas.openxmlformats.org/officeDocument/2006/relationships/font" Target="fonts/GoogleSansSemiBold-boldItalic.fntdata"/><Relationship Id="rId16" Type="http://schemas.openxmlformats.org/officeDocument/2006/relationships/font" Target="fonts/GoogleSansSemiBold-italic.fntdata"/><Relationship Id="rId19" Type="http://schemas.openxmlformats.org/officeDocument/2006/relationships/font" Target="fonts/Roboto-bold.fntdata"/><Relationship Id="rId18" Type="http://schemas.openxmlformats.org/officeDocument/2006/relationships/font" Target="fonts/Roboto-regular.fntdata"/></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11: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1e3a6309cc6_3_31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1e3a6309cc6_3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1e3a6309cc6_3_322: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1e3a6309cc6_3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1e3a6309cc6_3_329: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1e3a6309cc6_3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1e3a6309cc6_3_334: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1e3a6309cc6_3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1e3a6309cc6_3_338: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1e3a6309cc6_3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1e3a6309cc6_3_34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1e3a6309cc6_3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16"/>
          <p:cNvSpPr txBox="1"/>
          <p:nvPr/>
        </p:nvSpPr>
        <p:spPr>
          <a:xfrm>
            <a:off x="428625" y="4256675"/>
            <a:ext cx="70770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400">
                <a:latin typeface="Google Sans"/>
                <a:ea typeface="Google Sans"/>
                <a:cs typeface="Google Sans"/>
                <a:sym typeface="Google Sans"/>
              </a:rPr>
              <a:t>Executive summary templates</a:t>
            </a:r>
            <a:endParaRPr b="1" sz="3400">
              <a:latin typeface="Google Sans"/>
              <a:ea typeface="Google Sans"/>
              <a:cs typeface="Google Sans"/>
              <a:sym typeface="Google Sans"/>
            </a:endParaRPr>
          </a:p>
        </p:txBody>
      </p:sp>
      <p:sp>
        <p:nvSpPr>
          <p:cNvPr id="415" name="Google Shape;415;p16"/>
          <p:cNvSpPr txBox="1"/>
          <p:nvPr/>
        </p:nvSpPr>
        <p:spPr>
          <a:xfrm>
            <a:off x="428625" y="4866275"/>
            <a:ext cx="70770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latin typeface="Google Sans"/>
                <a:ea typeface="Google Sans"/>
                <a:cs typeface="Google Sans"/>
                <a:sym typeface="Google Sans"/>
              </a:rPr>
              <a:t>Use the Layout dropdown menu to select a template or build your own using these layouts as inspiration. </a:t>
            </a:r>
            <a:endParaRPr sz="2100">
              <a:latin typeface="Google Sans"/>
              <a:ea typeface="Google Sans"/>
              <a:cs typeface="Google Sans"/>
              <a:sym typeface="Google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17"/>
          <p:cNvSpPr txBox="1"/>
          <p:nvPr/>
        </p:nvSpPr>
        <p:spPr>
          <a:xfrm>
            <a:off x="188700" y="1533300"/>
            <a:ext cx="3697500" cy="2850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421" name="Google Shape;421;p17"/>
          <p:cNvSpPr txBox="1"/>
          <p:nvPr/>
        </p:nvSpPr>
        <p:spPr>
          <a:xfrm>
            <a:off x="287625" y="1859125"/>
            <a:ext cx="730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
        <p:nvSpPr>
          <p:cNvPr id="422" name="Google Shape;422;p17"/>
          <p:cNvSpPr/>
          <p:nvPr>
            <p:ph idx="2" type="pic"/>
          </p:nvPr>
        </p:nvSpPr>
        <p:spPr>
          <a:xfrm>
            <a:off x="4583375" y="3389400"/>
            <a:ext cx="3035400" cy="2495700"/>
          </a:xfrm>
          <a:prstGeom prst="rect">
            <a:avLst/>
          </a:prstGeom>
        </p:spPr>
      </p:sp>
      <p:sp>
        <p:nvSpPr>
          <p:cNvPr id="423" name="Google Shape;423;p17"/>
          <p:cNvSpPr txBox="1"/>
          <p:nvPr/>
        </p:nvSpPr>
        <p:spPr>
          <a:xfrm>
            <a:off x="4583375" y="5956025"/>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grpSp>
        <p:nvGrpSpPr>
          <p:cNvPr id="424" name="Google Shape;424;p17"/>
          <p:cNvGrpSpPr/>
          <p:nvPr/>
        </p:nvGrpSpPr>
        <p:grpSpPr>
          <a:xfrm>
            <a:off x="188700" y="665125"/>
            <a:ext cx="5190000" cy="771300"/>
            <a:chOff x="188700" y="665125"/>
            <a:chExt cx="5190000" cy="771300"/>
          </a:xfrm>
        </p:grpSpPr>
        <p:sp>
          <p:nvSpPr>
            <p:cNvPr id="425" name="Google Shape;425;p17"/>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26" name="Google Shape;426;p17"/>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18"/>
          <p:cNvSpPr/>
          <p:nvPr>
            <p:ph idx="2" type="pic"/>
          </p:nvPr>
        </p:nvSpPr>
        <p:spPr>
          <a:xfrm>
            <a:off x="3552088" y="1473363"/>
            <a:ext cx="3035400" cy="2495700"/>
          </a:xfrm>
          <a:prstGeom prst="rect">
            <a:avLst/>
          </a:prstGeom>
        </p:spPr>
      </p:sp>
      <p:sp>
        <p:nvSpPr>
          <p:cNvPr id="432" name="Google Shape;432;p18"/>
          <p:cNvSpPr/>
          <p:nvPr>
            <p:ph idx="3" type="pic"/>
          </p:nvPr>
        </p:nvSpPr>
        <p:spPr>
          <a:xfrm>
            <a:off x="4054775" y="4659950"/>
            <a:ext cx="3035400" cy="2495700"/>
          </a:xfrm>
          <a:prstGeom prst="rect">
            <a:avLst/>
          </a:prstGeom>
        </p:spPr>
      </p:sp>
      <p:sp>
        <p:nvSpPr>
          <p:cNvPr id="433" name="Google Shape;433;p18"/>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434" name="Google Shape;434;p18"/>
          <p:cNvSpPr txBox="1"/>
          <p:nvPr/>
        </p:nvSpPr>
        <p:spPr>
          <a:xfrm>
            <a:off x="3552100" y="4052775"/>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grpSp>
        <p:nvGrpSpPr>
          <p:cNvPr id="435" name="Google Shape;435;p18"/>
          <p:cNvGrpSpPr/>
          <p:nvPr/>
        </p:nvGrpSpPr>
        <p:grpSpPr>
          <a:xfrm>
            <a:off x="176650" y="131675"/>
            <a:ext cx="5190000" cy="771300"/>
            <a:chOff x="188700" y="665125"/>
            <a:chExt cx="5190000" cy="771300"/>
          </a:xfrm>
        </p:grpSpPr>
        <p:sp>
          <p:nvSpPr>
            <p:cNvPr id="436" name="Google Shape;436;p18"/>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37" name="Google Shape;437;p18"/>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19"/>
          <p:cNvSpPr/>
          <p:nvPr>
            <p:ph idx="2" type="pic"/>
          </p:nvPr>
        </p:nvSpPr>
        <p:spPr>
          <a:xfrm>
            <a:off x="4467025" y="5862300"/>
            <a:ext cx="3006900" cy="2044800"/>
          </a:xfrm>
          <a:prstGeom prst="rect">
            <a:avLst/>
          </a:prstGeom>
        </p:spPr>
      </p:sp>
      <p:sp>
        <p:nvSpPr>
          <p:cNvPr id="443" name="Google Shape;443;p19"/>
          <p:cNvSpPr txBox="1"/>
          <p:nvPr/>
        </p:nvSpPr>
        <p:spPr>
          <a:xfrm>
            <a:off x="4467025" y="80247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grpSp>
        <p:nvGrpSpPr>
          <p:cNvPr id="444" name="Google Shape;444;p19"/>
          <p:cNvGrpSpPr/>
          <p:nvPr/>
        </p:nvGrpSpPr>
        <p:grpSpPr>
          <a:xfrm>
            <a:off x="188700" y="665125"/>
            <a:ext cx="5190000" cy="771300"/>
            <a:chOff x="188700" y="665125"/>
            <a:chExt cx="5190000" cy="771300"/>
          </a:xfrm>
        </p:grpSpPr>
        <p:sp>
          <p:nvSpPr>
            <p:cNvPr id="445" name="Google Shape;445;p19"/>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46" name="Google Shape;446;p19"/>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grpSp>
        <p:nvGrpSpPr>
          <p:cNvPr id="451" name="Google Shape;451;p20"/>
          <p:cNvGrpSpPr/>
          <p:nvPr/>
        </p:nvGrpSpPr>
        <p:grpSpPr>
          <a:xfrm>
            <a:off x="404734" y="508525"/>
            <a:ext cx="6920346" cy="771300"/>
            <a:chOff x="188700" y="665125"/>
            <a:chExt cx="5190000" cy="771300"/>
          </a:xfrm>
        </p:grpSpPr>
        <p:sp>
          <p:nvSpPr>
            <p:cNvPr id="452" name="Google Shape;452;p20"/>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WAZE USER CHURN PROJECT </a:t>
              </a:r>
              <a:endParaRPr sz="1900">
                <a:solidFill>
                  <a:srgbClr val="000000"/>
                </a:solidFill>
                <a:latin typeface="Google Sans SemiBold"/>
                <a:ea typeface="Google Sans SemiBold"/>
                <a:cs typeface="Google Sans SemiBold"/>
                <a:sym typeface="Google Sans SemiBold"/>
              </a:endParaRPr>
            </a:p>
          </p:txBody>
        </p:sp>
        <p:sp>
          <p:nvSpPr>
            <p:cNvPr id="453" name="Google Shape;453;p20"/>
            <p:cNvSpPr txBox="1"/>
            <p:nvPr/>
          </p:nvSpPr>
          <p:spPr>
            <a:xfrm>
              <a:off x="188700" y="1036225"/>
              <a:ext cx="50055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1100">
                  <a:latin typeface="Roboto"/>
                  <a:ea typeface="Roboto"/>
                  <a:cs typeface="Roboto"/>
                  <a:sym typeface="Roboto"/>
                </a:rPr>
                <a:t>Enhancing Predictive Accuracy and Model Performance in User Retention</a:t>
              </a:r>
              <a:endParaRPr sz="1100">
                <a:solidFill>
                  <a:srgbClr val="000000"/>
                </a:solidFill>
                <a:latin typeface="Roboto"/>
                <a:ea typeface="Roboto"/>
                <a:cs typeface="Roboto"/>
                <a:sym typeface="Roboto"/>
              </a:endParaRPr>
            </a:p>
          </p:txBody>
        </p:sp>
      </p:grpSp>
      <p:sp>
        <p:nvSpPr>
          <p:cNvPr id="454" name="Google Shape;454;p20"/>
          <p:cNvSpPr txBox="1"/>
          <p:nvPr/>
        </p:nvSpPr>
        <p:spPr>
          <a:xfrm>
            <a:off x="404725" y="1962150"/>
            <a:ext cx="6920100" cy="1247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300">
                <a:solidFill>
                  <a:schemeClr val="dk2"/>
                </a:solidFill>
                <a:latin typeface="Google Sans"/>
                <a:ea typeface="Google Sans"/>
                <a:cs typeface="Google Sans"/>
                <a:sym typeface="Google Sans"/>
              </a:rPr>
              <a:t>The Waze Data Analytics Team has been tasked with building a machine learning model to predict user churn. This project involves analyzing user data collected from the Waze app to identify patterns and correlations that could help predict which users are likely to stop using the service.</a:t>
            </a:r>
            <a:endParaRPr sz="1300">
              <a:solidFill>
                <a:schemeClr val="dk2"/>
              </a:solidFill>
              <a:latin typeface="Google Sans"/>
              <a:ea typeface="Google Sans"/>
              <a:cs typeface="Google Sans"/>
              <a:sym typeface="Google Sans"/>
            </a:endParaRPr>
          </a:p>
        </p:txBody>
      </p:sp>
      <p:sp>
        <p:nvSpPr>
          <p:cNvPr id="455" name="Google Shape;455;p20"/>
          <p:cNvSpPr txBox="1"/>
          <p:nvPr/>
        </p:nvSpPr>
        <p:spPr>
          <a:xfrm>
            <a:off x="404725" y="3752850"/>
            <a:ext cx="3367200" cy="27909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300">
                <a:solidFill>
                  <a:schemeClr val="dk2"/>
                </a:solidFill>
                <a:latin typeface="Google Sans"/>
                <a:ea typeface="Google Sans"/>
                <a:cs typeface="Google Sans"/>
                <a:sym typeface="Google Sans"/>
              </a:rPr>
              <a:t>The project proposal has been approved and the team has been granted access to Waze's user data. The initial phase of the project involved loading the dataset into a dataframe and performing exploratory data analysis (EDA). The EDA revealed several key insights that will inform the development of the machine learning model.</a:t>
            </a:r>
            <a:endParaRPr sz="1300">
              <a:solidFill>
                <a:schemeClr val="dk2"/>
              </a:solidFill>
              <a:latin typeface="Google Sans"/>
              <a:ea typeface="Google Sans"/>
              <a:cs typeface="Google Sans"/>
              <a:sym typeface="Google Sans"/>
            </a:endParaRPr>
          </a:p>
        </p:txBody>
      </p:sp>
      <p:sp>
        <p:nvSpPr>
          <p:cNvPr id="456" name="Google Shape;456;p20"/>
          <p:cNvSpPr txBox="1"/>
          <p:nvPr/>
        </p:nvSpPr>
        <p:spPr>
          <a:xfrm>
            <a:off x="3771925" y="3752850"/>
            <a:ext cx="3609900" cy="6305400"/>
          </a:xfrm>
          <a:prstGeom prst="rect">
            <a:avLst/>
          </a:prstGeom>
          <a:noFill/>
          <a:ln>
            <a:noFill/>
          </a:ln>
        </p:spPr>
        <p:txBody>
          <a:bodyPr anchorCtr="0" anchor="t" bIns="91425" lIns="91425" spcFirstLastPara="1" rIns="91425" wrap="square" tIns="91425">
            <a:noAutofit/>
          </a:bodyPr>
          <a:lstStyle/>
          <a:p>
            <a:pPr indent="-323850" lvl="0" marL="457200" rtl="0" algn="l">
              <a:lnSpc>
                <a:spcPct val="150000"/>
              </a:lnSpc>
              <a:spcBef>
                <a:spcPts val="1200"/>
              </a:spcBef>
              <a:spcAft>
                <a:spcPts val="0"/>
              </a:spcAft>
              <a:buClr>
                <a:schemeClr val="dk2"/>
              </a:buClr>
              <a:buSzPts val="1500"/>
              <a:buFont typeface="Google Sans"/>
              <a:buChar char="●"/>
            </a:pPr>
            <a:r>
              <a:rPr lang="en" sz="1500">
                <a:solidFill>
                  <a:schemeClr val="dk2"/>
                </a:solidFill>
                <a:latin typeface="Google Sans"/>
                <a:ea typeface="Google Sans"/>
                <a:cs typeface="Google Sans"/>
                <a:sym typeface="Google Sans"/>
              </a:rPr>
              <a:t>The dataset has 14,999 entries with 13 variables, mostly numerical.</a:t>
            </a:r>
            <a:endParaRPr sz="1500">
              <a:solidFill>
                <a:schemeClr val="dk2"/>
              </a:solidFill>
              <a:latin typeface="Google Sans"/>
              <a:ea typeface="Google Sans"/>
              <a:cs typeface="Google Sans"/>
              <a:sym typeface="Google Sans"/>
            </a:endParaRPr>
          </a:p>
          <a:p>
            <a:pPr indent="-323850" lvl="0" marL="457200" rtl="0" algn="l">
              <a:lnSpc>
                <a:spcPct val="150000"/>
              </a:lnSpc>
              <a:spcBef>
                <a:spcPts val="0"/>
              </a:spcBef>
              <a:spcAft>
                <a:spcPts val="0"/>
              </a:spcAft>
              <a:buClr>
                <a:schemeClr val="dk2"/>
              </a:buClr>
              <a:buSzPts val="1500"/>
              <a:buFont typeface="Google Sans"/>
              <a:buChar char="●"/>
            </a:pPr>
            <a:r>
              <a:rPr lang="en" sz="1500">
                <a:solidFill>
                  <a:schemeClr val="dk2"/>
                </a:solidFill>
                <a:latin typeface="Google Sans"/>
                <a:ea typeface="Google Sans"/>
                <a:cs typeface="Google Sans"/>
                <a:sym typeface="Google Sans"/>
              </a:rPr>
              <a:t>It has missing values in 700 instances, primarily in the 'label' variable.</a:t>
            </a:r>
            <a:endParaRPr sz="1500">
              <a:solidFill>
                <a:schemeClr val="dk2"/>
              </a:solidFill>
              <a:latin typeface="Google Sans"/>
              <a:ea typeface="Google Sans"/>
              <a:cs typeface="Google Sans"/>
              <a:sym typeface="Google Sans"/>
            </a:endParaRPr>
          </a:p>
          <a:p>
            <a:pPr indent="-323850" lvl="0" marL="457200" rtl="0" algn="l">
              <a:lnSpc>
                <a:spcPct val="150000"/>
              </a:lnSpc>
              <a:spcBef>
                <a:spcPts val="0"/>
              </a:spcBef>
              <a:spcAft>
                <a:spcPts val="0"/>
              </a:spcAft>
              <a:buClr>
                <a:schemeClr val="dk2"/>
              </a:buClr>
              <a:buSzPts val="1500"/>
              <a:buFont typeface="Google Sans"/>
              <a:buChar char="●"/>
            </a:pPr>
            <a:r>
              <a:rPr lang="en" sz="1500">
                <a:solidFill>
                  <a:schemeClr val="dk2"/>
                </a:solidFill>
                <a:latin typeface="Google Sans"/>
                <a:ea typeface="Google Sans"/>
                <a:cs typeface="Google Sans"/>
                <a:sym typeface="Google Sans"/>
              </a:rPr>
              <a:t>Churned users are largely long-haul truckers, indicating a need for more data on them.</a:t>
            </a:r>
            <a:endParaRPr sz="1500">
              <a:solidFill>
                <a:schemeClr val="dk2"/>
              </a:solidFill>
              <a:latin typeface="Google Sans"/>
              <a:ea typeface="Google Sans"/>
              <a:cs typeface="Google Sans"/>
              <a:sym typeface="Google Sans"/>
            </a:endParaRPr>
          </a:p>
          <a:p>
            <a:pPr indent="-323850" lvl="0" marL="457200" rtl="0" algn="l">
              <a:lnSpc>
                <a:spcPct val="150000"/>
              </a:lnSpc>
              <a:spcBef>
                <a:spcPts val="0"/>
              </a:spcBef>
              <a:spcAft>
                <a:spcPts val="0"/>
              </a:spcAft>
              <a:buClr>
                <a:schemeClr val="dk2"/>
              </a:buClr>
              <a:buSzPts val="1500"/>
              <a:buFont typeface="Google Sans"/>
              <a:buChar char="●"/>
            </a:pPr>
            <a:r>
              <a:rPr lang="en" sz="1500">
                <a:solidFill>
                  <a:schemeClr val="dk2"/>
                </a:solidFill>
                <a:latin typeface="Google Sans"/>
                <a:ea typeface="Google Sans"/>
                <a:cs typeface="Google Sans"/>
                <a:sym typeface="Google Sans"/>
              </a:rPr>
              <a:t>35.51% of users use Android, while 64.48% use iPhone.</a:t>
            </a:r>
            <a:endParaRPr sz="1500">
              <a:solidFill>
                <a:schemeClr val="dk2"/>
              </a:solidFill>
              <a:latin typeface="Google Sans"/>
              <a:ea typeface="Google Sans"/>
              <a:cs typeface="Google Sans"/>
              <a:sym typeface="Google Sans"/>
            </a:endParaRPr>
          </a:p>
          <a:p>
            <a:pPr indent="-323850" lvl="0" marL="457200" rtl="0" algn="l">
              <a:lnSpc>
                <a:spcPct val="150000"/>
              </a:lnSpc>
              <a:spcBef>
                <a:spcPts val="0"/>
              </a:spcBef>
              <a:spcAft>
                <a:spcPts val="0"/>
              </a:spcAft>
              <a:buClr>
                <a:schemeClr val="dk2"/>
              </a:buClr>
              <a:buSzPts val="1500"/>
              <a:buFont typeface="Google Sans"/>
              <a:buChar char="●"/>
            </a:pPr>
            <a:r>
              <a:rPr lang="en" sz="1500">
                <a:solidFill>
                  <a:schemeClr val="dk2"/>
                </a:solidFill>
                <a:latin typeface="Google Sans"/>
                <a:ea typeface="Google Sans"/>
                <a:cs typeface="Google Sans"/>
                <a:sym typeface="Google Sans"/>
              </a:rPr>
              <a:t>Churned users drive longer distances and make more trips daily than retained users.</a:t>
            </a:r>
            <a:endParaRPr sz="1500">
              <a:solidFill>
                <a:schemeClr val="dk2"/>
              </a:solidFill>
              <a:latin typeface="Google Sans"/>
              <a:ea typeface="Google Sans"/>
              <a:cs typeface="Google Sans"/>
              <a:sym typeface="Google Sans"/>
            </a:endParaRPr>
          </a:p>
          <a:p>
            <a:pPr indent="-323850" lvl="0" marL="457200" rtl="0" algn="l">
              <a:lnSpc>
                <a:spcPct val="150000"/>
              </a:lnSpc>
              <a:spcBef>
                <a:spcPts val="0"/>
              </a:spcBef>
              <a:spcAft>
                <a:spcPts val="0"/>
              </a:spcAft>
              <a:buClr>
                <a:schemeClr val="dk2"/>
              </a:buClr>
              <a:buSzPts val="1500"/>
              <a:buFont typeface="Google Sans"/>
              <a:buChar char="●"/>
            </a:pPr>
            <a:r>
              <a:rPr lang="en" sz="1500">
                <a:solidFill>
                  <a:schemeClr val="dk2"/>
                </a:solidFill>
                <a:latin typeface="Google Sans"/>
                <a:ea typeface="Google Sans"/>
                <a:cs typeface="Google Sans"/>
                <a:sym typeface="Google Sans"/>
              </a:rPr>
              <a:t>There's no significant difference in churn rates between Android and iPhone users.</a:t>
            </a:r>
            <a:endParaRPr sz="1500">
              <a:solidFill>
                <a:schemeClr val="dk2"/>
              </a:solidFill>
              <a:latin typeface="Google Sans"/>
              <a:ea typeface="Google Sans"/>
              <a:cs typeface="Google Sans"/>
              <a:sym typeface="Google Sans"/>
            </a:endParaRPr>
          </a:p>
        </p:txBody>
      </p:sp>
      <p:sp>
        <p:nvSpPr>
          <p:cNvPr id="457" name="Google Shape;457;p20"/>
          <p:cNvSpPr txBox="1"/>
          <p:nvPr/>
        </p:nvSpPr>
        <p:spPr>
          <a:xfrm>
            <a:off x="404725" y="7029450"/>
            <a:ext cx="3367200" cy="2914500"/>
          </a:xfrm>
          <a:prstGeom prst="rect">
            <a:avLst/>
          </a:prstGeom>
          <a:noFill/>
          <a:ln>
            <a:noFill/>
          </a:ln>
        </p:spPr>
        <p:txBody>
          <a:bodyPr anchorCtr="0" anchor="t" bIns="91425" lIns="91425" spcFirstLastPara="1" rIns="91425" wrap="square" tIns="91425">
            <a:noAutofit/>
          </a:bodyPr>
          <a:lstStyle/>
          <a:p>
            <a:pPr indent="-298450" lvl="0" marL="457200" rtl="0" algn="l">
              <a:lnSpc>
                <a:spcPct val="150000"/>
              </a:lnSpc>
              <a:spcBef>
                <a:spcPts val="1200"/>
              </a:spcBef>
              <a:spcAft>
                <a:spcPts val="0"/>
              </a:spcAft>
              <a:buClr>
                <a:schemeClr val="dk1"/>
              </a:buClr>
              <a:buSzPts val="1100"/>
              <a:buChar char="●"/>
            </a:pPr>
            <a:r>
              <a:rPr lang="en" sz="1200">
                <a:solidFill>
                  <a:schemeClr val="dk2"/>
                </a:solidFill>
                <a:latin typeface="Google Sans"/>
                <a:ea typeface="Google Sans"/>
                <a:cs typeface="Google Sans"/>
                <a:sym typeface="Google Sans"/>
              </a:rPr>
              <a:t>Further data cleaning, including handling missing values.</a:t>
            </a:r>
            <a:endParaRPr sz="1200">
              <a:solidFill>
                <a:schemeClr val="dk2"/>
              </a:solidFill>
              <a:latin typeface="Google Sans"/>
              <a:ea typeface="Google Sans"/>
              <a:cs typeface="Google Sans"/>
              <a:sym typeface="Google Sans"/>
            </a:endParaRPr>
          </a:p>
          <a:p>
            <a:pPr indent="-298450" lvl="0" marL="457200" rtl="0" algn="l">
              <a:lnSpc>
                <a:spcPct val="150000"/>
              </a:lnSpc>
              <a:spcBef>
                <a:spcPts val="0"/>
              </a:spcBef>
              <a:spcAft>
                <a:spcPts val="0"/>
              </a:spcAft>
              <a:buClr>
                <a:schemeClr val="dk1"/>
              </a:buClr>
              <a:buSzPts val="1100"/>
              <a:buChar char="●"/>
            </a:pPr>
            <a:r>
              <a:rPr lang="en" sz="1200">
                <a:solidFill>
                  <a:schemeClr val="dk2"/>
                </a:solidFill>
                <a:latin typeface="Google Sans"/>
                <a:ea typeface="Google Sans"/>
                <a:cs typeface="Google Sans"/>
                <a:sym typeface="Google Sans"/>
              </a:rPr>
              <a:t>Engineering new features for potential model improvement.</a:t>
            </a:r>
            <a:endParaRPr sz="1200">
              <a:solidFill>
                <a:schemeClr val="dk2"/>
              </a:solidFill>
              <a:latin typeface="Google Sans"/>
              <a:ea typeface="Google Sans"/>
              <a:cs typeface="Google Sans"/>
              <a:sym typeface="Google Sans"/>
            </a:endParaRPr>
          </a:p>
          <a:p>
            <a:pPr indent="-298450" lvl="0" marL="457200" rtl="0" algn="l">
              <a:lnSpc>
                <a:spcPct val="150000"/>
              </a:lnSpc>
              <a:spcBef>
                <a:spcPts val="0"/>
              </a:spcBef>
              <a:spcAft>
                <a:spcPts val="0"/>
              </a:spcAft>
              <a:buClr>
                <a:schemeClr val="dk1"/>
              </a:buClr>
              <a:buSzPts val="1100"/>
              <a:buChar char="●"/>
            </a:pPr>
            <a:r>
              <a:rPr lang="en" sz="1200">
                <a:solidFill>
                  <a:schemeClr val="dk2"/>
                </a:solidFill>
                <a:latin typeface="Google Sans"/>
                <a:ea typeface="Google Sans"/>
                <a:cs typeface="Google Sans"/>
                <a:sym typeface="Google Sans"/>
              </a:rPr>
              <a:t>Selecting and training a suitable machine learning model.</a:t>
            </a:r>
            <a:endParaRPr sz="1200">
              <a:solidFill>
                <a:schemeClr val="dk2"/>
              </a:solidFill>
              <a:latin typeface="Google Sans"/>
              <a:ea typeface="Google Sans"/>
              <a:cs typeface="Google Sans"/>
              <a:sym typeface="Google Sans"/>
            </a:endParaRPr>
          </a:p>
          <a:p>
            <a:pPr indent="-298450" lvl="0" marL="457200" rtl="0" algn="l">
              <a:lnSpc>
                <a:spcPct val="150000"/>
              </a:lnSpc>
              <a:spcBef>
                <a:spcPts val="0"/>
              </a:spcBef>
              <a:spcAft>
                <a:spcPts val="0"/>
              </a:spcAft>
              <a:buClr>
                <a:schemeClr val="dk1"/>
              </a:buClr>
              <a:buSzPts val="1100"/>
              <a:buChar char="●"/>
            </a:pPr>
            <a:r>
              <a:rPr lang="en" sz="1200">
                <a:solidFill>
                  <a:schemeClr val="dk2"/>
                </a:solidFill>
                <a:latin typeface="Google Sans"/>
                <a:ea typeface="Google Sans"/>
                <a:cs typeface="Google Sans"/>
                <a:sym typeface="Google Sans"/>
              </a:rPr>
              <a:t>Evaluating and fine-tuning the model as needed.</a:t>
            </a:r>
            <a:endParaRPr sz="1200">
              <a:solidFill>
                <a:schemeClr val="dk2"/>
              </a:solidFill>
              <a:latin typeface="Google Sans"/>
              <a:ea typeface="Google Sans"/>
              <a:cs typeface="Google Sans"/>
              <a:sym typeface="Google Sans"/>
            </a:endParaRPr>
          </a:p>
          <a:p>
            <a:pPr indent="-298450" lvl="0" marL="457200" rtl="0" algn="l">
              <a:lnSpc>
                <a:spcPct val="150000"/>
              </a:lnSpc>
              <a:spcBef>
                <a:spcPts val="0"/>
              </a:spcBef>
              <a:spcAft>
                <a:spcPts val="0"/>
              </a:spcAft>
              <a:buClr>
                <a:schemeClr val="dk1"/>
              </a:buClr>
              <a:buSzPts val="1100"/>
              <a:buChar char="●"/>
            </a:pPr>
            <a:r>
              <a:rPr lang="en" sz="1200">
                <a:solidFill>
                  <a:schemeClr val="dk2"/>
                </a:solidFill>
                <a:latin typeface="Google Sans"/>
                <a:ea typeface="Google Sans"/>
                <a:cs typeface="Google Sans"/>
                <a:sym typeface="Google Sans"/>
              </a:rPr>
              <a:t>Deploying the model and monitoring its performance over time.</a:t>
            </a:r>
            <a:endParaRPr sz="1200">
              <a:solidFill>
                <a:schemeClr val="dk2"/>
              </a:solidFill>
              <a:latin typeface="Google Sans"/>
              <a:ea typeface="Google Sans"/>
              <a:cs typeface="Google Sans"/>
              <a:sym typeface="Google Sans"/>
            </a:endParaRPr>
          </a:p>
          <a:p>
            <a:pPr indent="0" lvl="0" marL="0" rtl="0" algn="l">
              <a:lnSpc>
                <a:spcPct val="150000"/>
              </a:lnSpc>
              <a:spcBef>
                <a:spcPts val="1200"/>
              </a:spcBef>
              <a:spcAft>
                <a:spcPts val="0"/>
              </a:spcAft>
              <a:buNone/>
            </a:pPr>
            <a:r>
              <a:t/>
            </a:r>
            <a:endParaRPr sz="1200">
              <a:solidFill>
                <a:schemeClr val="dk2"/>
              </a:solidFill>
              <a:latin typeface="Google Sans"/>
              <a:ea typeface="Google Sans"/>
              <a:cs typeface="Google Sans"/>
              <a:sym typeface="Google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21"/>
          <p:cNvSpPr txBox="1"/>
          <p:nvPr/>
        </p:nvSpPr>
        <p:spPr>
          <a:xfrm>
            <a:off x="4467025" y="6764100"/>
            <a:ext cx="30069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463" name="Google Shape;463;p21"/>
          <p:cNvSpPr/>
          <p:nvPr>
            <p:ph idx="2" type="pic"/>
          </p:nvPr>
        </p:nvSpPr>
        <p:spPr>
          <a:xfrm>
            <a:off x="4394725" y="4961200"/>
            <a:ext cx="3035400" cy="2495700"/>
          </a:xfrm>
          <a:prstGeom prst="rect">
            <a:avLst/>
          </a:prstGeom>
        </p:spPr>
      </p:sp>
      <p:grpSp>
        <p:nvGrpSpPr>
          <p:cNvPr id="464" name="Google Shape;464;p21"/>
          <p:cNvGrpSpPr/>
          <p:nvPr/>
        </p:nvGrpSpPr>
        <p:grpSpPr>
          <a:xfrm>
            <a:off x="188700" y="665125"/>
            <a:ext cx="5190000" cy="771300"/>
            <a:chOff x="188700" y="665125"/>
            <a:chExt cx="5190000" cy="771300"/>
          </a:xfrm>
        </p:grpSpPr>
        <p:sp>
          <p:nvSpPr>
            <p:cNvPr id="465" name="Google Shape;465;p21"/>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66" name="Google Shape;466;p21"/>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grpSp>
        <p:nvGrpSpPr>
          <p:cNvPr id="471" name="Google Shape;471;p22"/>
          <p:cNvGrpSpPr/>
          <p:nvPr/>
        </p:nvGrpSpPr>
        <p:grpSpPr>
          <a:xfrm>
            <a:off x="188700" y="665125"/>
            <a:ext cx="5190000" cy="771300"/>
            <a:chOff x="188700" y="665125"/>
            <a:chExt cx="5190000" cy="771300"/>
          </a:xfrm>
        </p:grpSpPr>
        <p:sp>
          <p:nvSpPr>
            <p:cNvPr id="472" name="Google Shape;472;p22"/>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73" name="Google Shape;473;p22"/>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